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Solidarita jako výzva a úkol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„Neste břemena jedni druhých, tak naplníte zákon Kristův“</a:t>
            </a:r>
          </a:p>
          <a:p>
            <a:r>
              <a:rPr lang="cs-CZ" dirty="0" err="1" smtClean="0"/>
              <a:t>Ga</a:t>
            </a:r>
            <a:r>
              <a:rPr lang="cs-CZ" dirty="0" smtClean="0"/>
              <a:t> 6,2</a:t>
            </a:r>
          </a:p>
          <a:p>
            <a:r>
              <a:rPr lang="cs-CZ" dirty="0"/>
              <a:t>Jak ohleduplně dávat i brát?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56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Solidarita má být pro církev něčím naprosto fundamentálním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78064" y="609599"/>
            <a:ext cx="6189492" cy="5572991"/>
          </a:xfrm>
        </p:spPr>
        <p:txBody>
          <a:bodyPr/>
          <a:lstStyle/>
          <a:p>
            <a:r>
              <a:rPr lang="cs-CZ" dirty="0" smtClean="0"/>
              <a:t>SOLIDARITA NEZNAMENÁ POMOC, ALE HLEDÁNÍ SPOLEČNÉ CESTY</a:t>
            </a:r>
          </a:p>
          <a:p>
            <a:r>
              <a:rPr lang="cs-CZ" dirty="0" smtClean="0"/>
              <a:t>SOLIDARITA PODPORUJE ŽIVÉ a </a:t>
            </a:r>
            <a:r>
              <a:rPr lang="cs-CZ" dirty="0"/>
              <a:t>i</a:t>
            </a:r>
            <a:r>
              <a:rPr lang="cs-CZ" dirty="0" smtClean="0"/>
              <a:t> DŮSTOJNĚ POCHOVÁVÁ MRTVÉ</a:t>
            </a:r>
          </a:p>
          <a:p>
            <a:r>
              <a:rPr lang="cs-CZ" dirty="0" smtClean="0"/>
              <a:t>SOLIDARITA JE NEMYSLITELNÁ V MOMENTĚ, KDY OBĚ STRANY - PŘÍJMOVÁ I VÝDAJOVÁ - K SOBĚ NEPŘISTUPUJÍ S RESPEKTEM A S DŮVĚROU</a:t>
            </a:r>
          </a:p>
          <a:p>
            <a:r>
              <a:rPr lang="cs-CZ" dirty="0" smtClean="0"/>
              <a:t>SOLIDARITA V TOMTO SMYSLU JE PAK JAKOUSI PARTICIPACÍ – ÚČASTNĚNÍM SE NA JEDNOM DÍLE CÍRKVE Z NEJRŮZNĚJŠÍCH MÍST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l"/>
            <a:r>
              <a:rPr lang="cs-CZ" sz="1800" b="1" dirty="0" smtClean="0">
                <a:latin typeface="+mj-lt"/>
              </a:rPr>
              <a:t>SOLIDARITA NESMÍ BÝT VNÍMÁNA V KONTEXTU CÍRKVE JAKO NĚCO CO MUSÍM, ALE S ČÍM POČÍTÁM PŘIROZENĚ</a:t>
            </a:r>
          </a:p>
        </p:txBody>
      </p:sp>
    </p:spTree>
    <p:extLst>
      <p:ext uri="{BB962C8B-B14F-4D97-AF65-F5344CB8AC3E}">
        <p14:creationId xmlns:p14="http://schemas.microsoft.com/office/powerpoint/2010/main" val="115416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06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jsme tady jako ČCE?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4627" y="2088319"/>
            <a:ext cx="3558123" cy="823305"/>
          </a:xfrm>
        </p:spPr>
        <p:txBody>
          <a:bodyPr/>
          <a:lstStyle/>
          <a:p>
            <a:r>
              <a:rPr lang="cs-CZ" dirty="0" smtClean="0"/>
              <a:t>Předáváme evangelium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15"/>
          </p:nvPr>
        </p:nvSpPr>
        <p:spPr>
          <a:xfrm>
            <a:off x="913794" y="2911623"/>
            <a:ext cx="3298956" cy="3437221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Jsme povoláni k tlumočení evangelia současnému člověku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Nejsme dokonalí a víme, že k dokonalosti vlastními silami nedojdeme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Evangelium vede ke svobodě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Evangelium učí víře, naději a </a:t>
            </a:r>
            <a:r>
              <a:rPr lang="cs-CZ" sz="1600" dirty="0" smtClean="0"/>
              <a:t>lásce</a:t>
            </a:r>
            <a:endParaRPr lang="cs-CZ" sz="16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Vcházíme v dialog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343722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Hledáme místo, jak a kde slavit Boha „službou“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Hledáme místo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v sekularizovaném světě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v</a:t>
            </a:r>
            <a:r>
              <a:rPr lang="cs-CZ" sz="1400" dirty="0" smtClean="0"/>
              <a:t> </a:t>
            </a:r>
            <a:r>
              <a:rPr lang="cs-CZ" sz="1400" dirty="0" err="1" smtClean="0"/>
              <a:t>ekumeně</a:t>
            </a:r>
            <a:r>
              <a:rPr lang="cs-CZ" sz="1400" dirty="0" smtClean="0"/>
              <a:t> – jsme součást velkého křesťanského proudu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v</a:t>
            </a:r>
            <a:r>
              <a:rPr lang="cs-CZ" sz="1400" dirty="0" smtClean="0"/>
              <a:t> mezináboženském dialogu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 kontaktu s druhým!</a:t>
            </a:r>
            <a:endParaRPr lang="cs-CZ" sz="1400" dirty="0" smtClean="0"/>
          </a:p>
          <a:p>
            <a:pPr algn="l"/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>
          <a:xfrm>
            <a:off x="7975082" y="2088320"/>
            <a:ext cx="3292473" cy="823304"/>
          </a:xfrm>
        </p:spPr>
        <p:txBody>
          <a:bodyPr/>
          <a:lstStyle/>
          <a:p>
            <a:r>
              <a:rPr lang="cs-CZ" dirty="0" smtClean="0"/>
              <a:t>Věříme, že žijeme </a:t>
            </a:r>
            <a:r>
              <a:rPr lang="cs-CZ" dirty="0" smtClean="0"/>
              <a:t>v …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3437220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Ve světě, který má svůj počátek i konec v Božím Slově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Slovo se stalo tělem a přebývalo mezi námi - učíme se z Kristova příběhu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600" dirty="0" smtClean="0"/>
              <a:t>Žijeme v eschatologickém očekávání – jsme stále pod soudem a máme za to, že smíme doufat v milosrdenství a lásku Boží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12750" y="1718987"/>
            <a:ext cx="438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Kontext, ve kterém se pohybujeme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0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8309" y="609601"/>
            <a:ext cx="10249247" cy="834736"/>
          </a:xfrm>
        </p:spPr>
        <p:txBody>
          <a:bodyPr/>
          <a:lstStyle/>
          <a:p>
            <a:r>
              <a:rPr lang="cs-CZ" dirty="0" smtClean="0"/>
              <a:t>Církev není jen </a:t>
            </a:r>
            <a:r>
              <a:rPr lang="cs-CZ" dirty="0" smtClean="0"/>
              <a:t>„MŮJ“ </a:t>
            </a:r>
            <a:r>
              <a:rPr lang="cs-CZ" dirty="0" smtClean="0"/>
              <a:t>sbor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3796" y="2088320"/>
            <a:ext cx="5107208" cy="823912"/>
          </a:xfrm>
        </p:spPr>
        <p:txBody>
          <a:bodyPr/>
          <a:lstStyle/>
          <a:p>
            <a:r>
              <a:rPr lang="cs-CZ" dirty="0" smtClean="0"/>
              <a:t>Církev jako společenství sborů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913795" y="2912231"/>
            <a:ext cx="5107208" cy="3208013"/>
          </a:xfrm>
        </p:spPr>
        <p:txBody>
          <a:bodyPr/>
          <a:lstStyle/>
          <a:p>
            <a:r>
              <a:rPr lang="cs-CZ" dirty="0" smtClean="0"/>
              <a:t>Nesmí se vytratit jednotlivec ani společenství jako celek</a:t>
            </a:r>
          </a:p>
          <a:p>
            <a:r>
              <a:rPr lang="cs-CZ" dirty="0" smtClean="0"/>
              <a:t>Seniorát je jen jednou z částí církve</a:t>
            </a:r>
          </a:p>
          <a:p>
            <a:r>
              <a:rPr lang="cs-CZ" dirty="0" smtClean="0"/>
              <a:t>Hledáme-li cestu pro jeden sbor, hledáme cestu pro celou církev, hledáme-li cestu pro seniorát, hledáme ji pro celou církev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199" y="2088320"/>
            <a:ext cx="5095358" cy="823912"/>
          </a:xfrm>
        </p:spPr>
        <p:txBody>
          <a:bodyPr/>
          <a:lstStyle/>
          <a:p>
            <a:r>
              <a:rPr lang="cs-CZ" dirty="0" smtClean="0"/>
              <a:t>Církev nemá hranice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Církev i ve své „viditelné“ podobě </a:t>
            </a:r>
            <a:r>
              <a:rPr lang="cs-CZ" dirty="0" smtClean="0"/>
              <a:t>je</a:t>
            </a:r>
            <a:r>
              <a:rPr lang="cs-CZ" dirty="0" smtClean="0"/>
              <a:t> přesahována </a:t>
            </a:r>
            <a:r>
              <a:rPr lang="cs-CZ" dirty="0" smtClean="0"/>
              <a:t>působením Ducha Božího</a:t>
            </a:r>
          </a:p>
          <a:p>
            <a:r>
              <a:rPr lang="cs-CZ" dirty="0"/>
              <a:t>C</a:t>
            </a:r>
            <a:r>
              <a:rPr lang="cs-CZ" dirty="0" smtClean="0"/>
              <a:t>esta „uzavírání se do sebe“ – hranic, opevňování získaného a nabytého –  nevede k životu, ale k obavě nad svěřeným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3326" y="1353199"/>
            <a:ext cx="9677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i="1" dirty="0" smtClean="0"/>
              <a:t>„Neste břemena jedni druhých, tak naplníte zákon Kristův“ </a:t>
            </a:r>
          </a:p>
          <a:p>
            <a:pPr algn="ctr"/>
            <a:r>
              <a:rPr lang="cs-CZ" dirty="0" smtClean="0"/>
              <a:t>se nesmí stát frází, ale žitým ideálem celé církve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18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4186" y="347445"/>
            <a:ext cx="10353761" cy="772391"/>
          </a:xfrm>
        </p:spPr>
        <p:txBody>
          <a:bodyPr/>
          <a:lstStyle/>
          <a:p>
            <a:r>
              <a:rPr lang="cs-CZ" dirty="0" smtClean="0"/>
              <a:t>Církev jako mnohost</a:t>
            </a:r>
            <a:endParaRPr lang="cs-CZ" dirty="0"/>
          </a:p>
        </p:txBody>
      </p:sp>
      <p:pic>
        <p:nvPicPr>
          <p:cNvPr id="1026" name="Picture 2" descr="http://www.evangnet.cz/cce/mapa.ph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66" y="1300606"/>
            <a:ext cx="5009308" cy="2997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333" y="1300606"/>
            <a:ext cx="3778258" cy="3046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73632" y="4930140"/>
            <a:ext cx="11202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luralita a demokracie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levicové, středové, pravicové názory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konzervativní, liberální, pietistické, evangelikální  proudy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hudí, bohatí, střední </a:t>
            </a:r>
            <a:r>
              <a:rPr lang="cs-CZ" dirty="0" smtClean="0"/>
              <a:t>třída, sbory venkovské, sbory městské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Spojuje nás evangelium – vědomí hříchu i </a:t>
            </a:r>
            <a:r>
              <a:rPr lang="cs-CZ" sz="2400" dirty="0" smtClean="0"/>
              <a:t>milosti, pokání i odpuštění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76333" y="4429218"/>
            <a:ext cx="4071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31 sborů v pražském seniorátu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6866" y="4429218"/>
            <a:ext cx="3532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252 sborů ČCE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86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se vytratí mnohost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Církev b</a:t>
            </a:r>
            <a:r>
              <a:rPr lang="cs-CZ" dirty="0" smtClean="0"/>
              <a:t>ez </a:t>
            </a:r>
            <a:r>
              <a:rPr lang="cs-CZ" dirty="0" smtClean="0"/>
              <a:t>plurality 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vrdne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onzervuje se v jednom názoru</a:t>
            </a:r>
            <a:endParaRPr lang="cs-CZ" dirty="0" smtClean="0"/>
          </a:p>
          <a:p>
            <a:pPr lvl="1"/>
            <a:r>
              <a:rPr lang="cs-CZ" dirty="0" smtClean="0"/>
              <a:t>Ztrácí chuť</a:t>
            </a:r>
          </a:p>
          <a:p>
            <a:pPr lvl="1"/>
            <a:r>
              <a:rPr lang="cs-CZ" dirty="0" smtClean="0"/>
              <a:t>Vnitřní dialog</a:t>
            </a:r>
          </a:p>
          <a:p>
            <a:pPr lvl="1"/>
            <a:r>
              <a:rPr lang="cs-CZ" dirty="0" smtClean="0"/>
              <a:t>Bez chudých necítí „slabost světa“</a:t>
            </a:r>
          </a:p>
          <a:p>
            <a:pPr lvl="1"/>
            <a:r>
              <a:rPr lang="cs-CZ" dirty="0" smtClean="0"/>
              <a:t>Bez bohatých přestává být schopná řešit existenční problémy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Bez konfrontace </a:t>
            </a:r>
            <a:r>
              <a:rPr lang="cs-CZ" dirty="0" smtClean="0"/>
              <a:t>s </a:t>
            </a:r>
            <a:r>
              <a:rPr lang="cs-CZ" dirty="0" smtClean="0"/>
              <a:t>druhým s jinou životní zkušeností se vytrácí život</a:t>
            </a:r>
          </a:p>
          <a:p>
            <a:r>
              <a:rPr lang="cs-CZ" dirty="0" smtClean="0"/>
              <a:t>Člověk se stává teprve člověkem v momentě setkání s něčím, co před tím nezažil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74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401782"/>
            <a:ext cx="10353761" cy="1326321"/>
          </a:xfrm>
        </p:spPr>
        <p:txBody>
          <a:bodyPr/>
          <a:lstStyle/>
          <a:p>
            <a:r>
              <a:rPr lang="cs-CZ" dirty="0" smtClean="0"/>
              <a:t>Nemůžeme si dovolit ztratit okraje ani střed církve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3795" y="2088320"/>
            <a:ext cx="5106004" cy="2494072"/>
          </a:xfrm>
        </p:spPr>
        <p:txBody>
          <a:bodyPr/>
          <a:lstStyle/>
          <a:p>
            <a:r>
              <a:rPr lang="cs-CZ" dirty="0" smtClean="0"/>
              <a:t>Všude, kde se káže evangelium je církev</a:t>
            </a:r>
          </a:p>
          <a:p>
            <a:r>
              <a:rPr lang="cs-CZ" dirty="0" smtClean="0"/>
              <a:t>Církev má působit i tam, kde se nedaří a možná zejména tam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Nezáleží na počtu lidí ve sboru, ale na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ůli a ochotě tvořit místo pro setkávání lidí</a:t>
            </a:r>
          </a:p>
          <a:p>
            <a:pPr lvl="1"/>
            <a:r>
              <a:rPr lang="cs-CZ" dirty="0" smtClean="0"/>
              <a:t>Vůli a ochotě hledat a setkávat se s Božím Slovem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5738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Účinná </a:t>
            </a:r>
            <a:r>
              <a:rPr lang="cs-CZ" dirty="0" smtClean="0"/>
              <a:t>solidarita v církvi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96286" y="1935921"/>
            <a:ext cx="5106004" cy="401807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Podporuje hrdost lidí a celého sboru</a:t>
            </a:r>
          </a:p>
          <a:p>
            <a:r>
              <a:rPr lang="cs-CZ" dirty="0" smtClean="0"/>
              <a:t>Podporuje svobodu a tvořivost lidí a celého sboru</a:t>
            </a:r>
          </a:p>
          <a:p>
            <a:r>
              <a:rPr lang="cs-CZ" dirty="0" smtClean="0"/>
              <a:t>Podporuje sounáležitost společenství</a:t>
            </a:r>
          </a:p>
          <a:p>
            <a:r>
              <a:rPr lang="cs-CZ" dirty="0" smtClean="0"/>
              <a:t>Vede k uvědomění si, že to co mám není samozřejmé</a:t>
            </a:r>
          </a:p>
          <a:p>
            <a:pPr lvl="1"/>
            <a:r>
              <a:rPr lang="cs-CZ" dirty="0" smtClean="0"/>
              <a:t>C</a:t>
            </a:r>
            <a:r>
              <a:rPr lang="cs-CZ" dirty="0" smtClean="0"/>
              <a:t>írkev (sbor), </a:t>
            </a:r>
            <a:r>
              <a:rPr lang="cs-CZ" dirty="0" smtClean="0"/>
              <a:t>ve </a:t>
            </a:r>
            <a:r>
              <a:rPr lang="cs-CZ" dirty="0" smtClean="0"/>
              <a:t>které </a:t>
            </a:r>
            <a:r>
              <a:rPr lang="cs-CZ" dirty="0" smtClean="0"/>
              <a:t>žiji není </a:t>
            </a:r>
            <a:r>
              <a:rPr lang="cs-CZ" dirty="0" smtClean="0"/>
              <a:t>má, </a:t>
            </a:r>
            <a:r>
              <a:rPr lang="cs-CZ" dirty="0" smtClean="0"/>
              <a:t>mám </a:t>
            </a:r>
            <a:r>
              <a:rPr lang="cs-CZ" dirty="0" smtClean="0"/>
              <a:t>ji svěřenou</a:t>
            </a:r>
            <a:endParaRPr lang="cs-CZ" dirty="0" smtClean="0"/>
          </a:p>
          <a:p>
            <a:pPr lvl="1"/>
            <a:r>
              <a:rPr lang="cs-CZ" dirty="0" smtClean="0"/>
              <a:t>Předávám </a:t>
            </a:r>
            <a:r>
              <a:rPr lang="cs-CZ" dirty="0" smtClean="0"/>
              <a:t>ji </a:t>
            </a:r>
            <a:r>
              <a:rPr lang="cs-CZ" dirty="0" smtClean="0"/>
              <a:t>další </a:t>
            </a:r>
            <a:r>
              <a:rPr lang="cs-CZ" dirty="0" smtClean="0"/>
              <a:t>generaci</a:t>
            </a:r>
          </a:p>
          <a:p>
            <a:pPr lvl="1"/>
            <a:r>
              <a:rPr lang="cs-CZ" dirty="0" smtClean="0"/>
              <a:t>Jsem za ní odpovědný Bohu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485" y="1935921"/>
            <a:ext cx="5094154" cy="419471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Nepodporuje závislost obdarovávaného na dávajícím</a:t>
            </a:r>
          </a:p>
          <a:p>
            <a:r>
              <a:rPr lang="cs-CZ" dirty="0" smtClean="0"/>
              <a:t>Nepodporuje pocit dávajícího, mám právo určovat na co a kam prostředky půjdou </a:t>
            </a:r>
          </a:p>
          <a:p>
            <a:r>
              <a:rPr lang="cs-CZ" dirty="0" smtClean="0"/>
              <a:t>Nepodporuje pocit obdarovaného mám právo žádat to a to</a:t>
            </a:r>
          </a:p>
          <a:p>
            <a:r>
              <a:rPr lang="cs-CZ" dirty="0" smtClean="0"/>
              <a:t>Neponižuje, ale napřimuje v konkrétních těžkostech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74898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865909"/>
          </a:xfrm>
        </p:spPr>
        <p:txBody>
          <a:bodyPr/>
          <a:lstStyle/>
          <a:p>
            <a:r>
              <a:rPr lang="cs-CZ" dirty="0" smtClean="0"/>
              <a:t>Současná </a:t>
            </a:r>
            <a:r>
              <a:rPr lang="cs-CZ" dirty="0" smtClean="0"/>
              <a:t>situace a co s tím?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7364" y="1776845"/>
            <a:ext cx="10540192" cy="4357255"/>
          </a:xfrm>
        </p:spPr>
        <p:txBody>
          <a:bodyPr>
            <a:normAutofit/>
          </a:bodyPr>
          <a:lstStyle/>
          <a:p>
            <a:r>
              <a:rPr lang="cs-CZ" dirty="0" smtClean="0"/>
              <a:t>Jsme v situaci, kdy debata o církevním (samo)financování </a:t>
            </a:r>
            <a:r>
              <a:rPr lang="cs-CZ" dirty="0"/>
              <a:t>může </a:t>
            </a:r>
            <a:r>
              <a:rPr lang="cs-CZ" dirty="0" smtClean="0"/>
              <a:t>(a již se tak děje) demotivovat a zdeptat úplně </a:t>
            </a:r>
            <a:r>
              <a:rPr lang="cs-CZ" dirty="0"/>
              <a:t>slabší sbory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„Už teď dávám moc, jak to zvládnu za pár let?“</a:t>
            </a:r>
          </a:p>
          <a:p>
            <a:r>
              <a:rPr lang="cs-CZ" dirty="0" smtClean="0"/>
              <a:t>Je třeba vyslat signál </a:t>
            </a:r>
            <a:r>
              <a:rPr lang="cs-CZ" dirty="0"/>
              <a:t>„počítáme s vámi“ </a:t>
            </a:r>
            <a:r>
              <a:rPr lang="cs-CZ" dirty="0" smtClean="0"/>
              <a:t>právě teď, kdy se rozhodují „má to vůbec cenu?“ </a:t>
            </a:r>
          </a:p>
          <a:p>
            <a:r>
              <a:rPr lang="cs-CZ" dirty="0" smtClean="0"/>
              <a:t>Musíme jim konkrétně sdělit: </a:t>
            </a:r>
          </a:p>
          <a:p>
            <a:pPr marL="457200" lvl="1" indent="0">
              <a:buNone/>
            </a:pPr>
            <a:r>
              <a:rPr lang="cs-CZ" dirty="0" smtClean="0"/>
              <a:t>„Chceme slyšet váš hlas (zkušenost) dále“</a:t>
            </a:r>
          </a:p>
          <a:p>
            <a:pPr marL="457200" lvl="1" indent="0">
              <a:buNone/>
            </a:pPr>
            <a:r>
              <a:rPr lang="cs-CZ" dirty="0" smtClean="0"/>
              <a:t>„Nejste nám jedno, my v Praze na sebe bereme svůj díl odpovědnosti“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798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Solidární fond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3795" y="2732809"/>
            <a:ext cx="10121955" cy="3702881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Nevybírejme si jen partnerský sbor přímo</a:t>
            </a:r>
          </a:p>
          <a:p>
            <a:pPr lvl="2"/>
            <a:r>
              <a:rPr lang="cs-CZ" dirty="0" smtClean="0"/>
              <a:t>bilaterální vztahy mohou velmi rychle zkřehnout a vyšumět do ztracena</a:t>
            </a:r>
            <a:endParaRPr lang="cs-CZ" dirty="0"/>
          </a:p>
          <a:p>
            <a:pPr lvl="1"/>
            <a:r>
              <a:rPr lang="cs-CZ" dirty="0"/>
              <a:t>Na základě zkušeností církve – např. Jeronýmova jednota, repartice (tedy </a:t>
            </a:r>
            <a:r>
              <a:rPr lang="cs-CZ" dirty="0" smtClean="0"/>
              <a:t>svého druhu solidární </a:t>
            </a:r>
            <a:r>
              <a:rPr lang="cs-CZ" dirty="0"/>
              <a:t>fondy, které se osvědčily a fungují) </a:t>
            </a:r>
            <a:r>
              <a:rPr lang="cs-CZ" dirty="0" smtClean="0"/>
              <a:t>vytvořme </a:t>
            </a:r>
            <a:r>
              <a:rPr lang="cs-CZ" dirty="0"/>
              <a:t>(částečně již je) seniorátní fond na strukturální a dlouhodobou podporu </a:t>
            </a:r>
            <a:r>
              <a:rPr lang="cs-CZ" dirty="0" smtClean="0"/>
              <a:t>sborů i mimo seniorát, </a:t>
            </a:r>
            <a:r>
              <a:rPr lang="cs-CZ" dirty="0"/>
              <a:t>které vykazují život</a:t>
            </a:r>
          </a:p>
          <a:p>
            <a:pPr lvl="1"/>
            <a:r>
              <a:rPr lang="cs-CZ" dirty="0" smtClean="0"/>
              <a:t>Neplaťme </a:t>
            </a:r>
            <a:r>
              <a:rPr lang="cs-CZ" dirty="0"/>
              <a:t>z fondu provoz, ale </a:t>
            </a:r>
            <a:r>
              <a:rPr lang="cs-CZ" dirty="0" smtClean="0"/>
              <a:t>sborové pracovníky</a:t>
            </a:r>
            <a:endParaRPr lang="cs-CZ" dirty="0"/>
          </a:p>
          <a:p>
            <a:pPr lvl="2"/>
            <a:r>
              <a:rPr lang="cs-CZ" dirty="0"/>
              <a:t>Sbor si musí obstarat prostředky na provoz, ale měl by dostat </a:t>
            </a:r>
            <a:r>
              <a:rPr lang="cs-CZ" dirty="0" smtClean="0"/>
              <a:t>(i plnou) </a:t>
            </a:r>
            <a:r>
              <a:rPr lang="cs-CZ" dirty="0"/>
              <a:t>podporu při financování farářů, jáhnů, pastoračních pracovníků, sborových sester a </a:t>
            </a:r>
            <a:r>
              <a:rPr lang="cs-CZ" dirty="0" smtClean="0"/>
              <a:t>bratří</a:t>
            </a:r>
            <a:endParaRPr lang="cs-CZ" dirty="0"/>
          </a:p>
          <a:p>
            <a:pPr lvl="1"/>
            <a:r>
              <a:rPr lang="cs-CZ" dirty="0" smtClean="0"/>
              <a:t>Nebojme se „investovat </a:t>
            </a:r>
            <a:r>
              <a:rPr lang="cs-CZ" dirty="0"/>
              <a:t>do lidí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63094" y="1859720"/>
            <a:ext cx="5227581" cy="686052"/>
          </a:xfrm>
        </p:spPr>
        <p:txBody>
          <a:bodyPr>
            <a:normAutofit/>
          </a:bodyPr>
          <a:lstStyle/>
          <a:p>
            <a:r>
              <a:rPr lang="cs-CZ" sz="2800" b="1" dirty="0"/>
              <a:t>Jak na </a:t>
            </a:r>
            <a:r>
              <a:rPr lang="cs-CZ" sz="2800" b="1" dirty="0" smtClean="0"/>
              <a:t>to?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2713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429</TotalTime>
  <Words>811</Words>
  <Application>Microsoft Office PowerPoint</Application>
  <PresentationFormat>Širokoúhlá obrazovka</PresentationFormat>
  <Paragraphs>91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Solidarita jako výzva a úkol</vt:lpstr>
      <vt:lpstr>Proč jsme tady jako ČCE?</vt:lpstr>
      <vt:lpstr>Církev není jen „MŮJ“ sbor</vt:lpstr>
      <vt:lpstr>Církev jako mnohost</vt:lpstr>
      <vt:lpstr>Když se vytratí mnohost</vt:lpstr>
      <vt:lpstr>Nemůžeme si dovolit ztratit okraje ani střed církve</vt:lpstr>
      <vt:lpstr>Účinná solidarita v církvi</vt:lpstr>
      <vt:lpstr>Současná situace a co s tím?</vt:lpstr>
      <vt:lpstr>Solidární fond</vt:lpstr>
      <vt:lpstr>Solidarita má být pro církev něčím naprosto fundamentálním </vt:lpstr>
      <vt:lpstr>DĚKUJI VÁM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Být solidární?</dc:title>
  <dc:creator>Matěj Opočenský</dc:creator>
  <cp:lastModifiedBy>Matěj Opočenský</cp:lastModifiedBy>
  <cp:revision>54</cp:revision>
  <dcterms:created xsi:type="dcterms:W3CDTF">2016-03-17T07:33:29Z</dcterms:created>
  <dcterms:modified xsi:type="dcterms:W3CDTF">2016-03-18T14:50:30Z</dcterms:modified>
</cp:coreProperties>
</file>